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88" r:id="rId2"/>
    <p:sldMasterId id="2147483678" r:id="rId3"/>
    <p:sldMasterId id="2147483652" r:id="rId4"/>
    <p:sldMasterId id="2147483686" r:id="rId5"/>
    <p:sldMasterId id="2147483655" r:id="rId6"/>
    <p:sldMasterId id="2147483689" r:id="rId7"/>
    <p:sldMasterId id="2147483667" r:id="rId8"/>
    <p:sldMasterId id="2147483691" r:id="rId9"/>
  </p:sldMasterIdLst>
  <p:notesMasterIdLst>
    <p:notesMasterId r:id="rId29"/>
  </p:notesMasterIdLst>
  <p:handoutMasterIdLst>
    <p:handoutMasterId r:id="rId30"/>
  </p:handoutMasterIdLst>
  <p:sldIdLst>
    <p:sldId id="298" r:id="rId10"/>
    <p:sldId id="301" r:id="rId11"/>
    <p:sldId id="355" r:id="rId12"/>
    <p:sldId id="373" r:id="rId13"/>
    <p:sldId id="381" r:id="rId14"/>
    <p:sldId id="387" r:id="rId15"/>
    <p:sldId id="391" r:id="rId16"/>
    <p:sldId id="392" r:id="rId17"/>
    <p:sldId id="393" r:id="rId18"/>
    <p:sldId id="385" r:id="rId19"/>
    <p:sldId id="376" r:id="rId20"/>
    <p:sldId id="386" r:id="rId21"/>
    <p:sldId id="382" r:id="rId22"/>
    <p:sldId id="338" r:id="rId23"/>
    <p:sldId id="388" r:id="rId24"/>
    <p:sldId id="389" r:id="rId25"/>
    <p:sldId id="394" r:id="rId26"/>
    <p:sldId id="390" r:id="rId27"/>
    <p:sldId id="331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B9AA29-167B-4B55-8B06-44C0015F2C3C}" v="7" dt="2019-04-17T00:08:52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00" autoAdjust="0"/>
    <p:restoredTop sz="90233" autoAdjust="0"/>
  </p:normalViewPr>
  <p:slideViewPr>
    <p:cSldViewPr snapToGrid="0" snapToObjects="1">
      <p:cViewPr varScale="1">
        <p:scale>
          <a:sx n="91" d="100"/>
          <a:sy n="91" d="100"/>
        </p:scale>
        <p:origin x="6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6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384B4B-1E43-4FAC-B5F1-9BAE10E4E2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E61DA-E562-470D-B2D6-15707980F7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B8BD74AB-B4DF-4BA4-BB2E-814108E84779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2E165-7861-4420-9D3D-6C576BC457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6A2A0-1C5F-4E95-94BD-7AB0BD43BD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805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E6DF76EA-935D-440E-8431-49BA5875A3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8650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2395BA2E-771A-41E5-9888-F24CAE5ECF06}" type="datetimeFigureOut">
              <a:rPr lang="en-AU" smtClean="0"/>
              <a:t>10/05/2019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46E0D728-A43E-4DB7-8207-0E2A8F0D5A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329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It is important for all students to be exposed to and learn the language of Mathematics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B6F5E-1E32-DF48-8E15-5055C78C7E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97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B6F5E-1E32-DF48-8E15-5055C78C7E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2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200" dirty="0"/>
              <a:t>Mathematics is a complex body of knowledge that deals with the content strands </a:t>
            </a:r>
          </a:p>
          <a:p>
            <a:pPr>
              <a:defRPr/>
            </a:pPr>
            <a:r>
              <a:rPr lang="en-US" sz="1200" dirty="0"/>
              <a:t> Number and Algebra</a:t>
            </a:r>
          </a:p>
          <a:p>
            <a:pPr>
              <a:defRPr/>
            </a:pPr>
            <a:r>
              <a:rPr lang="en-US" sz="1200" dirty="0"/>
              <a:t>Geometry and Measurement</a:t>
            </a:r>
          </a:p>
          <a:p>
            <a:pPr>
              <a:defRPr/>
            </a:pPr>
            <a:r>
              <a:rPr lang="en-US" sz="1200" dirty="0"/>
              <a:t>Statistics and Probability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052AB-064B-485F-A2C5-6A2B844F16B9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7413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433">
              <a:defRPr/>
            </a:pPr>
            <a:r>
              <a:rPr lang="en-AU" dirty="0"/>
              <a:t> Many, if not most, NAPLAN items are written in worded form – students need to ‘decode’ what the question is asking. Analysis of NAPLAN responses indicate that many students either incorrectly or partially read the question.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728-A43E-4DB7-8207-0E2A8F0D5A6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7595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728-A43E-4DB7-8207-0E2A8F0D5A6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315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 language of Mathematics if not used in the same context with the same underlying meaning can result in misconceptions.</a:t>
            </a:r>
          </a:p>
          <a:p>
            <a:r>
              <a:rPr lang="en-AU" dirty="0"/>
              <a:t>At times students may have misconceptions , not that students don’t understand but that they understand in a wrong way.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728-A43E-4DB7-8207-0E2A8F0D5A6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1913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Each teacher is given a content overview from one of the content areas and need to highlight the  Mathematical vocabulary in the Australian Curriculum.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728-A43E-4DB7-8207-0E2A8F0D5A6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15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728-A43E-4DB7-8207-0E2A8F0D5A6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1427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Allow time to view the various pictures of Maths Walls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728-A43E-4DB7-8207-0E2A8F0D5A6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166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728-A43E-4DB7-8207-0E2A8F0D5A6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569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29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47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894173" y="4390169"/>
            <a:ext cx="6869760" cy="9743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2800" cap="none" baseline="0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Click to add title 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94173" y="5364477"/>
            <a:ext cx="6869760" cy="555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5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92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3051"/>
            <a:ext cx="7860947" cy="408014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/>
            </a:lvl1pPr>
            <a:lvl2pPr marL="557213" indent="-285750"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/>
            </a:lvl2pPr>
            <a:lvl3pPr marL="827088" indent="-285750"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/>
            </a:lvl3pPr>
            <a:lvl4pPr marL="1004888" indent="-285750"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/>
            </a:lvl4pPr>
            <a:lvl5pPr marL="1268413" indent="-285750"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457200" y="532557"/>
            <a:ext cx="8229600" cy="5140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cap="none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5"/>
          <p:cNvSpPr txBox="1">
            <a:spLocks/>
          </p:cNvSpPr>
          <p:nvPr userDrawn="1"/>
        </p:nvSpPr>
        <p:spPr>
          <a:xfrm>
            <a:off x="8746490" y="874083"/>
            <a:ext cx="233680" cy="4296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1DDF5BA-E415-984D-BB94-9B600F13F655}" type="slidenum">
              <a:rPr lang="en-US" sz="1200" smtClean="0">
                <a:solidFill>
                  <a:srgbClr val="FFFFFF"/>
                </a:solidFill>
              </a:rPr>
              <a:pPr algn="ctr"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6883" y="5927432"/>
            <a:ext cx="8249919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33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AMSI PP SLIDES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" y="0"/>
            <a:ext cx="9131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3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AMSI PP SLIDES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" y="0"/>
            <a:ext cx="9131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7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40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02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24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AMSI PP SLIDES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18184"/>
            <a:ext cx="9180000" cy="689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8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 r="3108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6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3" y="6228541"/>
            <a:ext cx="2318083" cy="396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84" y="298800"/>
            <a:ext cx="2220096" cy="4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9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AMSI PP SLIDES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" y="0"/>
            <a:ext cx="9131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4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AMSI PP SLIDES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" y="0"/>
            <a:ext cx="913157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79" y="6319542"/>
            <a:ext cx="2081628" cy="3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1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AMSI PP SLIDES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18183"/>
            <a:ext cx="9180000" cy="68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3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r="2982"/>
          <a:stretch/>
        </p:blipFill>
        <p:spPr>
          <a:xfrm>
            <a:off x="0" y="-42781"/>
            <a:ext cx="9168063" cy="69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9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AMSI PP SLIDES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" y="0"/>
            <a:ext cx="9131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5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" y="256995"/>
            <a:ext cx="2000934" cy="1033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74" y="5979419"/>
            <a:ext cx="1266954" cy="654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0" y="5838386"/>
            <a:ext cx="1144603" cy="93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bock@amsi.rg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etsmartlanguagelearning.com/2010/04/it-takes-15-20-exposures-to-learn-word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primarycpd/latest-news/numbertalks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straliancurriculum.edu.au/f-10-curriculum/mathematics/glossary/?letter=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culate.org.a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ustraliancurriculum.edu.au/f-10-curriculum/mathematics/glossary/?letter=A" TargetMode="External"/><Relationship Id="rId5" Type="http://schemas.openxmlformats.org/officeDocument/2006/relationships/hyperlink" Target="http://calculate.org.au/wp-content/uploads/sites/15/2017/10/mgse-1-communicating-like-a-mathematician.pdf" TargetMode="External"/><Relationship Id="rId4" Type="http://schemas.openxmlformats.org/officeDocument/2006/relationships/hyperlink" Target="https://sites.google.com/site/primarycpd/latest-news/numbertalk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102" y="810348"/>
            <a:ext cx="7799302" cy="1543260"/>
          </a:xfrm>
        </p:spPr>
        <p:txBody>
          <a:bodyPr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The Language of Mathematics </a:t>
            </a:r>
            <a:endParaRPr lang="en-A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1DA4D7-63A6-4B91-B21D-248432FE6446}"/>
              </a:ext>
            </a:extLst>
          </p:cNvPr>
          <p:cNvSpPr/>
          <p:nvPr/>
        </p:nvSpPr>
        <p:spPr>
          <a:xfrm>
            <a:off x="214009" y="2967335"/>
            <a:ext cx="8495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6600" y="2896744"/>
            <a:ext cx="78211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AU" sz="11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“There is significant evidence that many students do not properly grasp the language of Mathematics, which makes learning the subject that much harder for them!”</a:t>
            </a:r>
          </a:p>
          <a:p>
            <a:pPr algn="r"/>
            <a:endParaRPr lang="en-A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A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A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Melbourne Graduate School of Education</a:t>
            </a:r>
          </a:p>
          <a:p>
            <a:pPr algn="r"/>
            <a:r>
              <a:rPr lang="en-A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&amp; University Mathematics, Do they speak the same language?</a:t>
            </a:r>
          </a:p>
          <a:p>
            <a:pPr algn="r"/>
            <a:r>
              <a:rPr lang="en-A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Like a Mathematician</a:t>
            </a:r>
          </a:p>
          <a:p>
            <a:pPr algn="r"/>
            <a:endParaRPr lang="en-A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A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AU" b="1" dirty="0">
                <a:solidFill>
                  <a:schemeClr val="bg1"/>
                </a:solidFill>
              </a:rPr>
              <a:t>Anna Bock:  </a:t>
            </a:r>
            <a:r>
              <a:rPr lang="en-AU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anna.bock@amsi.org.au</a:t>
            </a:r>
            <a:r>
              <a:rPr lang="en-AU" b="1" dirty="0">
                <a:solidFill>
                  <a:srgbClr val="00B0F0"/>
                </a:solidFill>
              </a:rPr>
              <a:t> </a:t>
            </a:r>
          </a:p>
          <a:p>
            <a:pPr algn="r"/>
            <a:endParaRPr lang="en-A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A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326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5CB1C8-C6B7-4DDA-9CA3-D0E0387D3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814" y="1185567"/>
            <a:ext cx="7745333" cy="47317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34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pPr marL="0" indent="0">
              <a:buNone/>
            </a:pPr>
            <a:r>
              <a:rPr lang="en-AU" sz="3400" dirty="0">
                <a:latin typeface="Arial" panose="020B0604020202020204" pitchFamily="34" charset="0"/>
                <a:cs typeface="Arial" panose="020B0604020202020204" pitchFamily="34" charset="0"/>
              </a:rPr>
              <a:t>5  +  6  = 11</a:t>
            </a:r>
          </a:p>
          <a:p>
            <a:pPr marL="0" indent="0">
              <a:buNone/>
            </a:pPr>
            <a:r>
              <a:rPr lang="en-AU" sz="3400" dirty="0">
                <a:latin typeface="Arial" panose="020B0604020202020204" pitchFamily="34" charset="0"/>
                <a:cs typeface="Arial" panose="020B0604020202020204" pitchFamily="34" charset="0"/>
              </a:rPr>
              <a:t>Five and six makes eleven</a:t>
            </a:r>
          </a:p>
          <a:p>
            <a:pPr marL="0" indent="0">
              <a:buNone/>
            </a:pPr>
            <a:endParaRPr lang="en-AU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400" dirty="0">
                <a:latin typeface="Arial" panose="020B0604020202020204" pitchFamily="34" charset="0"/>
                <a:cs typeface="Arial" panose="020B0604020202020204" pitchFamily="34" charset="0"/>
              </a:rPr>
              <a:t>However, </a:t>
            </a:r>
          </a:p>
          <a:p>
            <a:pPr marL="0" indent="0">
              <a:buNone/>
            </a:pPr>
            <a:r>
              <a:rPr lang="en-AU" sz="3400" dirty="0">
                <a:latin typeface="Arial" panose="020B0604020202020204" pitchFamily="34" charset="0"/>
                <a:cs typeface="Arial" panose="020B0604020202020204" pitchFamily="34" charset="0"/>
              </a:rPr>
              <a:t>11  = 5  +  6</a:t>
            </a:r>
          </a:p>
          <a:p>
            <a:pPr marL="0" indent="0">
              <a:buNone/>
            </a:pPr>
            <a:r>
              <a:rPr lang="en-AU" sz="3400" dirty="0">
                <a:latin typeface="Arial" panose="020B0604020202020204" pitchFamily="34" charset="0"/>
                <a:cs typeface="Arial" panose="020B0604020202020204" pitchFamily="34" charset="0"/>
              </a:rPr>
              <a:t>Eleven makes five and six 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DB435-9798-4D08-AA3E-2545B04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1"/>
            <a:ext cx="8229600" cy="863696"/>
          </a:xfrm>
        </p:spPr>
        <p:txBody>
          <a:bodyPr/>
          <a:lstStyle/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Need for consistency </a:t>
            </a:r>
            <a:b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0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36482" y="2093662"/>
            <a:ext cx="8765627" cy="3834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Highlight Mathematical vocabulary in the Mathematics overview and achievement standards in :</a:t>
            </a:r>
          </a:p>
          <a:p>
            <a:pPr marL="0" indent="0">
              <a:buNone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and Algebra</a:t>
            </a:r>
          </a:p>
          <a:p>
            <a:pPr marL="0" indent="0">
              <a:buNone/>
            </a:pPr>
            <a:r>
              <a:rPr lang="en-A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and Geometry</a:t>
            </a:r>
          </a:p>
          <a:p>
            <a:pPr marL="0" indent="0">
              <a:buNone/>
            </a:pPr>
            <a:r>
              <a:rPr lang="en-A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 and Probability</a:t>
            </a:r>
          </a:p>
          <a:p>
            <a:pPr marL="0" indent="0">
              <a:buNone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890" y="789566"/>
            <a:ext cx="8765627" cy="1139082"/>
          </a:xfrm>
        </p:spPr>
        <p:txBody>
          <a:bodyPr/>
          <a:lstStyle/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What Mathematical vocabulary is present in the Australian Curriculum?</a:t>
            </a:r>
          </a:p>
        </p:txBody>
      </p:sp>
    </p:spTree>
    <p:extLst>
      <p:ext uri="{BB962C8B-B14F-4D97-AF65-F5344CB8AC3E}">
        <p14:creationId xmlns:p14="http://schemas.microsoft.com/office/powerpoint/2010/main" val="3988038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046576"/>
            <a:ext cx="7860947" cy="4912789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the Mathematical terminology we are currently using  in-line with the Australian  Mathematics Curriculum?</a:t>
            </a:r>
          </a:p>
          <a:p>
            <a:pPr marL="0" indent="0">
              <a:buNone/>
            </a:pP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A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</a:t>
            </a:r>
          </a:p>
          <a:p>
            <a:pPr marL="0" indent="0">
              <a:buNone/>
            </a:pPr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Pair </a:t>
            </a:r>
          </a:p>
          <a:p>
            <a:pPr marL="0" indent="0">
              <a:buNone/>
            </a:pPr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Share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993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636672"/>
            <a:ext cx="8229600" cy="5537105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n-A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Intentions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Need to be explicit in introducing Mathematical vocabulary and yet broad enough to provide access to learning for all students.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AU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example:We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are learning to represent quantities in a variety of ways.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We are learning to partition numbers in a variety of ways.</a:t>
            </a: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A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Repetition/Repetition/Repetition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Whenever a new term is encountered don’t expect the children to know it,  understand it and use it straight away; 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research suggests 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that a child will typically need to encounter a word 15-20 times before they will start to use it. This is why it is important to use the term at every suitable opportunity.</a:t>
            </a: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A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Walls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Content specific language to unit being taught rather than generic. Students are able to use it as a reference point. Research refers to maths walls as the third teacher. Whenever you encounter new terminology display it on your maths wall for future reference. </a:t>
            </a:r>
          </a:p>
          <a:p>
            <a:pPr marL="0" indent="0">
              <a:spcBef>
                <a:spcPts val="0"/>
              </a:spcBef>
              <a:buNone/>
            </a:pP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2653"/>
            <a:ext cx="8229600" cy="514019"/>
          </a:xfrm>
        </p:spPr>
        <p:txBody>
          <a:bodyPr/>
          <a:lstStyle/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403105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5CB1C8-C6B7-4DDA-9CA3-D0E0387D3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35116"/>
            <a:ext cx="7860947" cy="46476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A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A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Sets in the classroom for student reference .While a definition is useful, new terms must be also understood from meaningful examples and contexts relevant to the student.</a:t>
            </a:r>
          </a:p>
          <a:p>
            <a:pPr marL="0" indent="0">
              <a:spcBef>
                <a:spcPts val="0"/>
              </a:spcBef>
              <a:buNone/>
            </a:pPr>
            <a:endParaRPr lang="en-A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A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maths dictionary</a:t>
            </a:r>
            <a:endParaRPr lang="en-A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This allows children to keep a personal record of the vocabulary they encounter.</a:t>
            </a:r>
          </a:p>
          <a:p>
            <a:pPr>
              <a:spcBef>
                <a:spcPts val="0"/>
              </a:spcBef>
            </a:pP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A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 of words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Bi/Duo, Tri, Quad (different words from different regions e.g.. 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Hept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: Greek/ Sept: Latin</a:t>
            </a:r>
          </a:p>
          <a:p>
            <a:pPr marL="0" indent="0">
              <a:spcBef>
                <a:spcPts val="0"/>
              </a:spcBef>
              <a:buNone/>
            </a:pP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A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Opportunities for Mathematical conversations and discussions to share of Mathematical thinking and strategies. Students working in pairs is one way of promoting discussion. </a:t>
            </a:r>
            <a:endParaRPr lang="en-A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DB435-9798-4D08-AA3E-2545B04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2557"/>
            <a:ext cx="8229600" cy="749705"/>
          </a:xfrm>
        </p:spPr>
        <p:txBody>
          <a:bodyPr/>
          <a:lstStyle/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193259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en-A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organizers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Think boards,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Frayer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2557"/>
            <a:ext cx="8229600" cy="634091"/>
          </a:xfrm>
        </p:spPr>
        <p:txBody>
          <a:bodyPr/>
          <a:lstStyle/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endParaRPr lang="en-A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626" y="927012"/>
            <a:ext cx="4166494" cy="3275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9" y="2724281"/>
            <a:ext cx="4630867" cy="31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75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A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Talks</a:t>
            </a:r>
            <a:endParaRPr lang="en-AU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Through the regular use of 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Number Talks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 the children will begin to appreciate how having a good grasp of the correct mathematical language can help them explain their thinking in a more accurate and efficient way during number talks. Furthermore, he/she will realise that it is easier to understand the approach of a peer when they use terminology that he/she recognises and understands.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795318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755D1B-751A-4B57-8BC2-F2CCCB186D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197162"/>
            <a:ext cx="8241574" cy="44812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63AAB0B-54CB-4F31-B233-64C71DF2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Australian  Curriculum  Glossary</a:t>
            </a:r>
            <a:endParaRPr lang="en-AU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AE4B19-5712-48F9-B6EF-05B9ABEF62E1}"/>
              </a:ext>
            </a:extLst>
          </p:cNvPr>
          <p:cNvSpPr/>
          <p:nvPr/>
        </p:nvSpPr>
        <p:spPr>
          <a:xfrm>
            <a:off x="178904" y="5810284"/>
            <a:ext cx="8965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dirty="0">
                <a:hlinkClick r:id="rId3"/>
              </a:rPr>
              <a:t>https://www.australiancurriculum.edu.au/f-10-curriculum/mathematics/glossary/?letter=A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8396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9DB750-524A-4139-8904-1F7851355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46576"/>
            <a:ext cx="8229600" cy="4861034"/>
          </a:xfrm>
        </p:spPr>
        <p:txBody>
          <a:bodyPr>
            <a:noAutofit/>
          </a:bodyPr>
          <a:lstStyle/>
          <a:p>
            <a:r>
              <a:rPr lang="en-AU" sz="2800" dirty="0"/>
              <a:t>How will you as an educator, deepen your knowledge as a result of the Professional Learning session?</a:t>
            </a:r>
          </a:p>
          <a:p>
            <a:r>
              <a:rPr lang="en-AU" sz="2800" dirty="0"/>
              <a:t>Some possibilities might be :</a:t>
            </a:r>
          </a:p>
          <a:p>
            <a:r>
              <a:rPr lang="en-AU" sz="2800" dirty="0"/>
              <a:t>Reflect on current planner and the vocabulary documented</a:t>
            </a:r>
          </a:p>
          <a:p>
            <a:r>
              <a:rPr lang="en-AU" sz="2800" dirty="0"/>
              <a:t>Professional reading</a:t>
            </a:r>
          </a:p>
          <a:p>
            <a:r>
              <a:rPr lang="en-AU" sz="2800" dirty="0"/>
              <a:t>Professional conversations with colleagues</a:t>
            </a:r>
          </a:p>
          <a:p>
            <a:r>
              <a:rPr lang="en-AU" sz="2800" dirty="0"/>
              <a:t>Reflecting on practice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4454FF-79CB-4BDB-A1BD-E0B43115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Commitment to action</a:t>
            </a:r>
            <a:r>
              <a:rPr lang="en-AU" sz="36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59831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08344" y="99154"/>
            <a:ext cx="83800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453171" y="695789"/>
            <a:ext cx="838007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4E4E4E"/>
              </a:solidFill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Benjamin, A., 2011 ,Math in Plain English, Literacy Strategies for the Mathematics Classroom, Eye 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Education,Inc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Reys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R., Lindquist, M.,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Lambdin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D., &amp; Smith, N., 2009,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Helping children learn mathematics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Wiley, USA,189-190.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Swan, P. &amp; Dunstan, D.2018. My Word Book: Mathematics.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Picton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Press West Perth.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Thompson, D., &amp; Rubenstein, R., (2000). Learning mathematics vocabulary: Potential pitfalls and instructional strategies. </a:t>
            </a:r>
            <a:r>
              <a:rPr lang="en-US" sz="14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Mathematics Teachers</a:t>
            </a: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AU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AU" sz="1400" b="1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endParaRPr lang="en-AU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A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www.calculate.org.au</a:t>
            </a:r>
            <a:endParaRPr lang="en-A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https://sites.google.com/site/primarycpd/latest-news/numbertalks</a:t>
            </a:r>
            <a:endParaRPr lang="en-US" sz="1400" dirty="0">
              <a:solidFill>
                <a:srgbClr val="4E4E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4E4E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http://calculate.org.au/wp-content/uploads/sites/15/2017/10/mgse-1-communicating-like-a-mathematician.pdf</a:t>
            </a:r>
            <a:endParaRPr lang="en-US" sz="1400" dirty="0">
              <a:solidFill>
                <a:srgbClr val="4E4E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4E4E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https://www.australiancurriculum.edu.au/f-10-curriculum/mathematics/glossary/?letter=A</a:t>
            </a:r>
            <a:endParaRPr lang="en-US" sz="1400" dirty="0">
              <a:solidFill>
                <a:srgbClr val="4E4E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4E4E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508" y="1030014"/>
            <a:ext cx="8327292" cy="48838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Reflect on insights from your Schools NAPLAN Item Analysis data.</a:t>
            </a:r>
          </a:p>
          <a:p>
            <a:pPr marL="0" indent="0"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Engage with vocabulary in Australian Curriculum</a:t>
            </a:r>
          </a:p>
          <a:p>
            <a:pPr marL="0" indent="0"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Explore research based strategies to support student learning of Mathematics vocabulary</a:t>
            </a:r>
          </a:p>
          <a:p>
            <a:pPr marL="0" indent="0"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Commitment to action</a:t>
            </a:r>
          </a:p>
          <a:p>
            <a:pPr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23888"/>
            <a:ext cx="8229600" cy="385514"/>
          </a:xfrm>
        </p:spPr>
        <p:txBody>
          <a:bodyPr>
            <a:noAutofit/>
          </a:bodyPr>
          <a:lstStyle/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Aims of the session:</a:t>
            </a:r>
          </a:p>
        </p:txBody>
      </p:sp>
    </p:spTree>
    <p:extLst>
      <p:ext uri="{BB962C8B-B14F-4D97-AF65-F5344CB8AC3E}">
        <p14:creationId xmlns:p14="http://schemas.microsoft.com/office/powerpoint/2010/main" val="346020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2926EC-ADDF-4001-A70F-9E2C6657D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511" y="1433209"/>
            <a:ext cx="7613516" cy="43969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b="1" dirty="0"/>
          </a:p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Subtraction: Difference</a:t>
            </a:r>
            <a:endParaRPr lang="en-A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 of altogether, Mental Strategies for Addition &amp; Subtraction</a:t>
            </a:r>
            <a:endParaRPr lang="en-A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Multiplication &amp; Division</a:t>
            </a:r>
            <a:endParaRPr lang="en-A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 of ‘How many more’</a:t>
            </a:r>
            <a:endParaRPr lang="en-A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F25345-D34E-4DBC-BDB5-F148D25CF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Year 3 Item Analysis insights</a:t>
            </a: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2B3D20-6CB5-46F4-8FCA-A53E44FF9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99977"/>
            <a:ext cx="7260077" cy="4223223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Use of ‘How many more’</a:t>
            </a:r>
            <a:endParaRPr lang="en-AU" sz="5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Equivalent Fractions</a:t>
            </a:r>
            <a:endParaRPr lang="en-AU" sz="5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Understanding of the remainder</a:t>
            </a:r>
            <a:endParaRPr lang="en-AU" sz="5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Equation structures: Result unknown, Start unknown, Change unknown</a:t>
            </a:r>
            <a:endParaRPr lang="en-AU" sz="5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Decimals: Longer is Larger misconception &amp; size of Decimal numbers</a:t>
            </a:r>
            <a:endParaRPr lang="en-AU" sz="5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5C02A-AC5E-47C1-816D-0373A281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Year 5 Item Analysis insights</a:t>
            </a: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4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71167" y="2228192"/>
            <a:ext cx="8601666" cy="3689131"/>
          </a:xfrm>
        </p:spPr>
        <p:txBody>
          <a:bodyPr>
            <a:no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Teachers to record all the words they have used when teaching: </a:t>
            </a:r>
          </a:p>
          <a:p>
            <a:r>
              <a:rPr lang="en-A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</a:p>
          <a:p>
            <a:r>
              <a:rPr lang="en-A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Subtraction</a:t>
            </a:r>
          </a:p>
          <a:p>
            <a:r>
              <a:rPr lang="en-A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Multiplication</a:t>
            </a:r>
          </a:p>
          <a:p>
            <a:r>
              <a:rPr lang="en-A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Each word is recorded on a post it note 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Post it notes are placed under the appropriate headings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Any duplicate words are placed underneath of each other</a:t>
            </a:r>
          </a:p>
          <a:p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8371" y="769358"/>
            <a:ext cx="8671035" cy="1500876"/>
          </a:xfrm>
        </p:spPr>
        <p:txBody>
          <a:bodyPr/>
          <a:lstStyle/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What Mathematics vocabulary are we currently using when teaching the four operations? </a:t>
            </a:r>
          </a:p>
        </p:txBody>
      </p:sp>
    </p:spTree>
    <p:extLst>
      <p:ext uri="{BB962C8B-B14F-4D97-AF65-F5344CB8AC3E}">
        <p14:creationId xmlns:p14="http://schemas.microsoft.com/office/powerpoint/2010/main" val="274797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117" y="200508"/>
            <a:ext cx="6406055" cy="896772"/>
          </a:xfrm>
        </p:spPr>
        <p:txBody>
          <a:bodyPr/>
          <a:lstStyle/>
          <a:p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Have we considered the following vocabulary?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78221" y="1299079"/>
            <a:ext cx="8413531" cy="463401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8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84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Addition: addend + addend = sum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join together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make larger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altogether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more than,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in all….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8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F49C39-5DDE-4559-B31E-7C0EA4D4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4EEB1C7-617D-4AC2-BEB7-FC2EDF745ECC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73421" y="719959"/>
            <a:ext cx="8865475" cy="587528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8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84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Subtraction:</a:t>
            </a: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minuend – subtrahend = difference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take away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minus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subtract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make smaller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less than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left?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How many more?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How much more?.....</a:t>
            </a:r>
          </a:p>
        </p:txBody>
      </p:sp>
    </p:spTree>
    <p:extLst>
      <p:ext uri="{BB962C8B-B14F-4D97-AF65-F5344CB8AC3E}">
        <p14:creationId xmlns:p14="http://schemas.microsoft.com/office/powerpoint/2010/main" val="228369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4A8554B-46D8-4859-A274-97D1A5918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635" y="901920"/>
            <a:ext cx="8755117" cy="5020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Multiplication: multiplier x multiplicand = product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multiply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groups of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arrays,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rows of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times as many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lots of…..</a:t>
            </a:r>
          </a:p>
        </p:txBody>
      </p:sp>
    </p:spTree>
    <p:extLst>
      <p:ext uri="{BB962C8B-B14F-4D97-AF65-F5344CB8AC3E}">
        <p14:creationId xmlns:p14="http://schemas.microsoft.com/office/powerpoint/2010/main" val="245377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D1F4C9D-97D6-4652-9058-AD66BA594C09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99698" y="840829"/>
            <a:ext cx="8723586" cy="50817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8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84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Division: dividend ÷ divisor =quotient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divide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divided by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divided into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shared by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shared into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partition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distribute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How many groups ?</a:t>
            </a:r>
          </a:p>
        </p:txBody>
      </p:sp>
    </p:spTree>
    <p:extLst>
      <p:ext uri="{BB962C8B-B14F-4D97-AF65-F5344CB8AC3E}">
        <p14:creationId xmlns:p14="http://schemas.microsoft.com/office/powerpoint/2010/main" val="7024069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oose Maths Presentation Template" id="{EFEFB7F9-597E-4147-9CC9-F38AE93B29A3}" vid="{E7BD1D1B-5FAF-4C91-B039-2A277ACCEDBC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oose Maths Presentation Template" id="{EFEFB7F9-597E-4147-9CC9-F38AE93B29A3}" vid="{185AAF2F-D50C-48C1-9DC0-EDC6AA41E47B}"/>
    </a:ext>
  </a:extLst>
</a:theme>
</file>

<file path=ppt/theme/theme3.xml><?xml version="1.0" encoding="utf-8"?>
<a:theme xmlns:a="http://schemas.openxmlformats.org/drawingml/2006/main" name="3_Custom Desig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oose Maths Presentation Template" id="{EFEFB7F9-597E-4147-9CC9-F38AE93B29A3}" vid="{74D82C07-1318-4929-BC05-38A4CF8D1DA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oose Maths Presentation Template" id="{EFEFB7F9-597E-4147-9CC9-F38AE93B29A3}" vid="{7A9E4AD2-3AFA-4D6B-B4C2-1B9DD37C3552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oose Maths Presentation Template" id="{EFEFB7F9-597E-4147-9CC9-F38AE93B29A3}" vid="{4DF01DC4-1BEC-401E-9475-79F69598D23B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oose Maths Presentation Template" id="{EFEFB7F9-597E-4147-9CC9-F38AE93B29A3}" vid="{28F137FC-0DA2-49C8-B015-54B96BCF1727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oose Maths Presentation Template" id="{EFEFB7F9-597E-4147-9CC9-F38AE93B29A3}" vid="{F56F89AE-0331-43C1-B93A-8BAD60E8D318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oose Maths Presentation Template" id="{EFEFB7F9-597E-4147-9CC9-F38AE93B29A3}" vid="{B7A7F4EF-B842-4FD4-A6C0-724CDCA3C884}"/>
    </a:ext>
  </a:extLst>
</a:theme>
</file>

<file path=ppt/theme/theme9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oose Maths Presentation Template" id="{EFEFB7F9-597E-4147-9CC9-F38AE93B29A3}" vid="{BE776367-C995-4947-99AB-0A13FD0BBA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Choose Maths Template</Template>
  <TotalTime>1442</TotalTime>
  <Words>933</Words>
  <Application>Microsoft Office PowerPoint</Application>
  <PresentationFormat>On-screen Show (4:3)</PresentationFormat>
  <Paragraphs>181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Times New Roman</vt:lpstr>
      <vt:lpstr>1_Office Theme</vt:lpstr>
      <vt:lpstr>2_Office Theme</vt:lpstr>
      <vt:lpstr>3_Custom Design</vt:lpstr>
      <vt:lpstr>Custom Design</vt:lpstr>
      <vt:lpstr>4_Custom Design</vt:lpstr>
      <vt:lpstr>1_Custom Design</vt:lpstr>
      <vt:lpstr>5_Custom Design</vt:lpstr>
      <vt:lpstr>2_Custom Design</vt:lpstr>
      <vt:lpstr>6_Custom Design</vt:lpstr>
      <vt:lpstr>The Language of Mathematics </vt:lpstr>
      <vt:lpstr>Aims of the session:</vt:lpstr>
      <vt:lpstr>Year 3 Item Analysis insights</vt:lpstr>
      <vt:lpstr>Year 5 Item Analysis insights</vt:lpstr>
      <vt:lpstr>What Mathematics vocabulary are we currently using when teaching the four operations? </vt:lpstr>
      <vt:lpstr>Have we considered the following vocabulary?</vt:lpstr>
      <vt:lpstr> </vt:lpstr>
      <vt:lpstr>PowerPoint Presentation</vt:lpstr>
      <vt:lpstr>PowerPoint Presentation</vt:lpstr>
      <vt:lpstr>Need for consistency  </vt:lpstr>
      <vt:lpstr>What Mathematical vocabulary is present in the Australian Curriculum?</vt:lpstr>
      <vt:lpstr>PowerPoint Presentation</vt:lpstr>
      <vt:lpstr>Strategies</vt:lpstr>
      <vt:lpstr>Strategies</vt:lpstr>
      <vt:lpstr>Strategies</vt:lpstr>
      <vt:lpstr>Strategies</vt:lpstr>
      <vt:lpstr>Australian  Curriculum  Glossary</vt:lpstr>
      <vt:lpstr>Commitment to action….</vt:lpstr>
      <vt:lpstr>PowerPoint Presentation</vt:lpstr>
    </vt:vector>
  </TitlesOfParts>
  <Company>The University of Melbourne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 &amp; Decimals</dc:title>
  <dc:creator>Leanne Mcmahon</dc:creator>
  <cp:lastModifiedBy>Anna Bock</cp:lastModifiedBy>
  <cp:revision>119</cp:revision>
  <cp:lastPrinted>2018-04-13T05:04:07Z</cp:lastPrinted>
  <dcterms:created xsi:type="dcterms:W3CDTF">2017-06-07T05:51:16Z</dcterms:created>
  <dcterms:modified xsi:type="dcterms:W3CDTF">2019-05-10T02:41:52Z</dcterms:modified>
</cp:coreProperties>
</file>